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86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35677" y="2266711"/>
            <a:ext cx="5386648" cy="7658578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816102" y="2462784"/>
            <a:ext cx="5225796" cy="726643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2846070" y="2253742"/>
            <a:ext cx="1165860" cy="113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2914650" y="2253744"/>
            <a:ext cx="1028700" cy="97536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8461" y="3717801"/>
            <a:ext cx="5101080" cy="4605867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4650" b="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8681" y="8323666"/>
            <a:ext cx="5102352" cy="89408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050" spc="60" baseline="0">
                <a:solidFill>
                  <a:schemeClr val="tx2">
                    <a:lumMod val="75000"/>
                  </a:schemeClr>
                </a:solidFill>
              </a:defRPr>
            </a:lvl1pPr>
            <a:lvl2pPr marL="342900" indent="0" algn="ctr">
              <a:buNone/>
              <a:defRPr sz="1050"/>
            </a:lvl2pPr>
            <a:lvl3pPr marL="685800" indent="0" algn="ctr">
              <a:buNone/>
              <a:defRPr sz="1050"/>
            </a:lvl3pPr>
            <a:lvl4pPr marL="1028700" indent="0" algn="ctr">
              <a:buNone/>
              <a:defRPr sz="1050"/>
            </a:lvl4pPr>
            <a:lvl5pPr marL="1371600" indent="0" algn="ctr">
              <a:buNone/>
              <a:defRPr sz="1050"/>
            </a:lvl5pPr>
            <a:lvl6pPr marL="1714500" indent="0" algn="ctr">
              <a:buNone/>
              <a:defRPr sz="1050"/>
            </a:lvl6pPr>
            <a:lvl7pPr marL="2057400" indent="0" algn="ctr">
              <a:buNone/>
              <a:defRPr sz="1050"/>
            </a:lvl7pPr>
            <a:lvl8pPr marL="2400300" indent="0" algn="ctr">
              <a:buNone/>
              <a:defRPr sz="1050"/>
            </a:lvl8pPr>
            <a:lvl9pPr marL="2743200" indent="0" algn="ctr">
              <a:buNone/>
              <a:defRPr sz="105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2948940" y="2359445"/>
            <a:ext cx="960120" cy="812800"/>
          </a:xfrm>
        </p:spPr>
        <p:txBody>
          <a:bodyPr/>
          <a:lstStyle>
            <a:lvl1pPr algn="ctr">
              <a:defRPr sz="825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85987B8-EA29-4A19-A748-19C1B02B73C5}" type="datetimeFigureOut">
              <a:rPr lang="zh-TW" altLang="en-US" smtClean="0"/>
              <a:t>2021/8/23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828702" y="9264107"/>
            <a:ext cx="3321844" cy="406400"/>
          </a:xfrm>
        </p:spPr>
        <p:txBody>
          <a:bodyPr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4841393" y="9265920"/>
            <a:ext cx="1187933" cy="4064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5170EB7-6F26-4482-8EC2-1FD91B235E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9669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87B8-EA29-4A19-A748-19C1B02B73C5}" type="datetimeFigureOut">
              <a:rPr lang="zh-TW" altLang="en-US" smtClean="0"/>
              <a:t>2021/8/23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0EB7-6F26-4482-8EC2-1FD91B235E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374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57775" y="1354667"/>
            <a:ext cx="1328738" cy="9347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1354667"/>
            <a:ext cx="4543425" cy="9347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87B8-EA29-4A19-A748-19C1B02B73C5}" type="datetimeFigureOut">
              <a:rPr lang="zh-TW" altLang="en-US" smtClean="0"/>
              <a:t>2021/8/23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0EB7-6F26-4482-8EC2-1FD91B235E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947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87B8-EA29-4A19-A748-19C1B02B73C5}" type="datetimeFigureOut">
              <a:rPr lang="zh-TW" altLang="en-US" smtClean="0"/>
              <a:t>2021/8/23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0EB7-6F26-4482-8EC2-1FD91B235E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063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735677" y="2266711"/>
            <a:ext cx="5386648" cy="7658578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816102" y="2462784"/>
            <a:ext cx="5225796" cy="726643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2846070" y="2253742"/>
            <a:ext cx="1165860" cy="113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2914650" y="2253744"/>
            <a:ext cx="1028700" cy="97536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538" y="3723216"/>
            <a:ext cx="5102352" cy="4600448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465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539" y="8323666"/>
            <a:ext cx="5102352" cy="894080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>
                <a:solidFill>
                  <a:schemeClr val="tx1"/>
                </a:solidFill>
                <a:effectLst/>
              </a:defRPr>
            </a:lvl1pPr>
            <a:lvl2pPr marL="3429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48940" y="2357120"/>
            <a:ext cx="960120" cy="812800"/>
          </a:xfrm>
        </p:spPr>
        <p:txBody>
          <a:bodyPr/>
          <a:lstStyle>
            <a:lvl1pPr algn="ctr">
              <a:defRPr lang="en-US" sz="825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85987B8-EA29-4A19-A748-19C1B02B73C5}" type="datetimeFigureOut">
              <a:rPr lang="zh-TW" altLang="en-US" smtClean="0"/>
              <a:t>2021/8/23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8509" y="9264107"/>
            <a:ext cx="3322701" cy="406400"/>
          </a:xfrm>
        </p:spPr>
        <p:txBody>
          <a:bodyPr/>
          <a:lstStyle>
            <a:lvl1pPr algn="l"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0033" y="9264107"/>
            <a:ext cx="1188149" cy="406400"/>
          </a:xfrm>
        </p:spPr>
        <p:txBody>
          <a:bodyPr/>
          <a:lstStyle/>
          <a:p>
            <a:fld id="{05170EB7-6F26-4482-8EC2-1FD91B235E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32923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3738880"/>
            <a:ext cx="2743200" cy="699008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6160" y="3738880"/>
            <a:ext cx="2743200" cy="699008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87B8-EA29-4A19-A748-19C1B02B73C5}" type="datetimeFigureOut">
              <a:rPr lang="zh-TW" altLang="en-US" smtClean="0"/>
              <a:t>2021/8/23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0EB7-6F26-4482-8EC2-1FD91B235E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98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3687705"/>
            <a:ext cx="2743200" cy="113792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25" b="0">
                <a:solidFill>
                  <a:schemeClr val="tx2"/>
                </a:solidFill>
                <a:latin typeface="+mn-lt"/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4899374"/>
            <a:ext cx="2743200" cy="56896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66160" y="3687705"/>
            <a:ext cx="2743200" cy="113792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25" b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6160" y="4900588"/>
            <a:ext cx="2743200" cy="56896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87B8-EA29-4A19-A748-19C1B02B73C5}" type="datetimeFigureOut">
              <a:rPr lang="zh-TW" altLang="en-US" smtClean="0"/>
              <a:t>2021/8/23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0EB7-6F26-4482-8EC2-1FD91B235E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048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87B8-EA29-4A19-A748-19C1B02B73C5}" type="datetimeFigureOut">
              <a:rPr lang="zh-TW" altLang="en-US" smtClean="0"/>
              <a:t>2021/8/23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0EB7-6F26-4482-8EC2-1FD91B235E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6426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87B8-EA29-4A19-A748-19C1B02B73C5}" type="datetimeFigureOut">
              <a:rPr lang="zh-TW" altLang="en-US" smtClean="0"/>
              <a:t>2021/8/23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0EB7-6F26-4482-8EC2-1FD91B235E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6031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073968" y="308864"/>
            <a:ext cx="1645920" cy="115742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9225" y="1079808"/>
            <a:ext cx="1367314" cy="2926080"/>
          </a:xfrm>
        </p:spPr>
        <p:txBody>
          <a:bodyPr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732" y="1612699"/>
            <a:ext cx="4071642" cy="8966603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9225" y="4064000"/>
            <a:ext cx="1367314" cy="623146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975">
                <a:solidFill>
                  <a:schemeClr val="tx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51120" y="487680"/>
            <a:ext cx="1491615" cy="1121664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87B8-EA29-4A19-A748-19C1B02B73C5}" type="datetimeFigureOut">
              <a:rPr lang="zh-TW" altLang="en-US" smtClean="0"/>
              <a:t>2021/8/23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09506" y="11204135"/>
            <a:ext cx="822960" cy="487680"/>
          </a:xfrm>
        </p:spPr>
        <p:txBody>
          <a:bodyPr/>
          <a:lstStyle/>
          <a:p>
            <a:fld id="{05170EB7-6F26-4482-8EC2-1FD91B235E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107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073968" y="308864"/>
            <a:ext cx="1645920" cy="115742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5151120" y="487680"/>
            <a:ext cx="1491615" cy="1121664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9225" y="1072896"/>
            <a:ext cx="1368171" cy="2926080"/>
          </a:xfrm>
        </p:spPr>
        <p:txBody>
          <a:bodyPr anchor="b">
            <a:noAutofit/>
          </a:bodyPr>
          <a:lstStyle>
            <a:lvl1pPr algn="l">
              <a:defRPr sz="1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87" y="308864"/>
            <a:ext cx="4798886" cy="1157427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9225" y="4064000"/>
            <a:ext cx="1368171" cy="622604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None/>
              <a:defRPr sz="975">
                <a:solidFill>
                  <a:schemeClr val="tx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85987B8-EA29-4A19-A748-19C1B02B73C5}" type="datetimeFigureOut">
              <a:rPr lang="zh-TW" altLang="en-US" smtClean="0"/>
              <a:t>2021/8/23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685800" rtl="0" eaLnBrk="1" latinLnBrk="0" hangingPunct="1">
              <a:defRPr lang="en-US" sz="675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8160" y="11216640"/>
            <a:ext cx="822960" cy="48768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5170EB7-6F26-4482-8EC2-1FD91B235E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741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017" y="308864"/>
            <a:ext cx="6593967" cy="1157427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219456" y="520192"/>
            <a:ext cx="6419088" cy="111516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1142389"/>
            <a:ext cx="576072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3738880"/>
            <a:ext cx="5760720" cy="699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107" y="11204135"/>
            <a:ext cx="1543050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85987B8-EA29-4A19-A748-19C1B02B73C5}" type="datetimeFigureOut">
              <a:rPr lang="zh-TW" altLang="en-US" smtClean="0"/>
              <a:t>2021/8/23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7672" y="11204135"/>
            <a:ext cx="2962656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4782" y="11204135"/>
            <a:ext cx="822960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5170EB7-6F26-4482-8EC2-1FD91B235E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10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37160" indent="-137160" algn="l" defTabSz="685800" rtl="0" eaLnBrk="1" latinLnBrk="0" hangingPunct="1">
        <a:lnSpc>
          <a:spcPct val="100000"/>
        </a:lnSpc>
        <a:spcBef>
          <a:spcPts val="675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84841" y="1294631"/>
            <a:ext cx="7204373" cy="1242544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失智症醫事專業 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 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小時訓練課程</a:t>
            </a: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專業人員基礎課程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b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9938" y="296197"/>
            <a:ext cx="6186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新北市土城失智共同照護中心</a:t>
            </a:r>
            <a:endParaRPr lang="zh-TW" altLang="en-US" sz="3600" dirty="0"/>
          </a:p>
        </p:txBody>
      </p:sp>
      <p:sp>
        <p:nvSpPr>
          <p:cNvPr id="8" name="圓角矩形 7"/>
          <p:cNvSpPr/>
          <p:nvPr/>
        </p:nvSpPr>
        <p:spPr>
          <a:xfrm>
            <a:off x="1799573" y="2232473"/>
            <a:ext cx="3568563" cy="11777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課程簡章</a:t>
            </a:r>
          </a:p>
        </p:txBody>
      </p:sp>
      <p:sp>
        <p:nvSpPr>
          <p:cNvPr id="9" name="矩形 8"/>
          <p:cNvSpPr/>
          <p:nvPr/>
        </p:nvSpPr>
        <p:spPr>
          <a:xfrm>
            <a:off x="876922" y="3436069"/>
            <a:ext cx="831956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</a:p>
        </p:txBody>
      </p:sp>
      <p:sp>
        <p:nvSpPr>
          <p:cNvPr id="10" name="矩形 9"/>
          <p:cNvSpPr/>
          <p:nvPr/>
        </p:nvSpPr>
        <p:spPr>
          <a:xfrm>
            <a:off x="876922" y="4181884"/>
            <a:ext cx="831956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地點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1714443" y="3574978"/>
            <a:ext cx="4871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110/9/18(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08:30-17:40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714997" y="4255488"/>
            <a:ext cx="5234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新北市立土城醫院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樓國際會議廳</a:t>
            </a:r>
          </a:p>
        </p:txBody>
      </p:sp>
      <p:sp>
        <p:nvSpPr>
          <p:cNvPr id="13" name="矩形 12"/>
          <p:cNvSpPr/>
          <p:nvPr/>
        </p:nvSpPr>
        <p:spPr>
          <a:xfrm>
            <a:off x="876922" y="4876268"/>
            <a:ext cx="1566474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報名方式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2443396" y="4961092"/>
            <a:ext cx="1491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線上報名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86212" y="5797293"/>
            <a:ext cx="2174933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報名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QR CODE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8" name="表格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114504"/>
              </p:ext>
            </p:extLst>
          </p:nvPr>
        </p:nvGraphicFramePr>
        <p:xfrm>
          <a:off x="462376" y="6809238"/>
          <a:ext cx="5933248" cy="5040136"/>
        </p:xfrm>
        <a:graphic>
          <a:graphicData uri="http://schemas.openxmlformats.org/drawingml/2006/table">
            <a:tbl>
              <a:tblPr/>
              <a:tblGrid>
                <a:gridCol w="558541">
                  <a:extLst>
                    <a:ext uri="{9D8B030D-6E8A-4147-A177-3AD203B41FA5}">
                      <a16:colId xmlns:a16="http://schemas.microsoft.com/office/drawing/2014/main" val="3580437941"/>
                    </a:ext>
                  </a:extLst>
                </a:gridCol>
                <a:gridCol w="1974107">
                  <a:extLst>
                    <a:ext uri="{9D8B030D-6E8A-4147-A177-3AD203B41FA5}">
                      <a16:colId xmlns:a16="http://schemas.microsoft.com/office/drawing/2014/main" val="1810007636"/>
                    </a:ext>
                  </a:extLst>
                </a:gridCol>
                <a:gridCol w="704882">
                  <a:extLst>
                    <a:ext uri="{9D8B030D-6E8A-4147-A177-3AD203B41FA5}">
                      <a16:colId xmlns:a16="http://schemas.microsoft.com/office/drawing/2014/main" val="1007459995"/>
                    </a:ext>
                  </a:extLst>
                </a:gridCol>
                <a:gridCol w="1010990">
                  <a:extLst>
                    <a:ext uri="{9D8B030D-6E8A-4147-A177-3AD203B41FA5}">
                      <a16:colId xmlns:a16="http://schemas.microsoft.com/office/drawing/2014/main" val="3271797232"/>
                    </a:ext>
                  </a:extLst>
                </a:gridCol>
                <a:gridCol w="1684728">
                  <a:extLst>
                    <a:ext uri="{9D8B030D-6E8A-4147-A177-3AD203B41FA5}">
                      <a16:colId xmlns:a16="http://schemas.microsoft.com/office/drawing/2014/main" val="2285759628"/>
                    </a:ext>
                  </a:extLst>
                </a:gridCol>
              </a:tblGrid>
              <a:tr h="54705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6792" marR="6792" marT="6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課程名稱</a:t>
                      </a:r>
                    </a:p>
                  </a:txBody>
                  <a:tcPr marL="6792" marR="6792" marT="6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時數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792" marR="6792" marT="6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預定時間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792" marR="6792" marT="6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講師名單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792" marR="6792" marT="6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677810"/>
                  </a:ext>
                </a:extLst>
              </a:tr>
              <a:tr h="689230"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9/18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792" marR="6792" marT="6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失智症的診斷與治療</a:t>
                      </a:r>
                    </a:p>
                  </a:txBody>
                  <a:tcPr marL="6792" marR="6792" marT="6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792" marR="6792" marT="6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08:30-10:30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792" marR="6792" marT="6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聯合醫院</a:t>
                      </a:r>
                    </a:p>
                    <a:p>
                      <a:pPr algn="l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劉建良 主任</a:t>
                      </a:r>
                    </a:p>
                  </a:txBody>
                  <a:tcPr marL="6792" marR="6792" marT="6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944430"/>
                  </a:ext>
                </a:extLst>
              </a:tr>
              <a:tr h="61560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失智症預防及篩檢</a:t>
                      </a:r>
                    </a:p>
                  </a:txBody>
                  <a:tcPr marL="6792" marR="6792" marT="6792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792" marR="6792" marT="6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10:30-11:30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792" marR="6792" marT="6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zh-TW" alt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聯合醫院</a:t>
                      </a:r>
                    </a:p>
                    <a:p>
                      <a:pPr marL="0" algn="l" defTabSz="685800" rtl="0" eaLnBrk="1" fontAlgn="ctr" latinLnBrk="0" hangingPunct="1"/>
                      <a:r>
                        <a:rPr lang="zh-TW" alt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劉建良 主任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792" marR="6792" marT="6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09833"/>
                  </a:ext>
                </a:extLst>
              </a:tr>
              <a:tr h="5072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中午休息</a:t>
                      </a:r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11:30-12:30</a:t>
                      </a:r>
                    </a:p>
                  </a:txBody>
                  <a:tcPr marL="6792" marR="6792" marT="6792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792" marR="6792" marT="6792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617111"/>
                  </a:ext>
                </a:extLst>
              </a:tr>
              <a:tr h="84933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失智症政策發展與人權議題、服務與資源</a:t>
                      </a:r>
                    </a:p>
                  </a:txBody>
                  <a:tcPr marL="6792" marR="6792" marT="6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792" marR="6792" marT="6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12:30-13:30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792" marR="6792" marT="6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失智症協會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陳筠靜 社工組長</a:t>
                      </a:r>
                    </a:p>
                  </a:txBody>
                  <a:tcPr marL="6792" marR="6792" marT="6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532517"/>
                  </a:ext>
                </a:extLst>
              </a:tr>
              <a:tr h="8172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失智者及家屬心理社會反應及調適</a:t>
                      </a:r>
                    </a:p>
                  </a:txBody>
                  <a:tcPr marL="6792" marR="6792" marT="6792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792" marR="6792" marT="6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13:30-15:30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792" marR="6792" marT="6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失智症協會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陳筠靜 社工組長</a:t>
                      </a:r>
                    </a:p>
                  </a:txBody>
                  <a:tcPr marL="6792" marR="6792" marT="6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713995"/>
                  </a:ext>
                </a:extLst>
              </a:tr>
              <a:tr h="1014394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792" marR="6792" marT="6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失智症照護原則與方法</a:t>
                      </a:r>
                    </a:p>
                  </a:txBody>
                  <a:tcPr marL="6792" marR="6792" marT="6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792" marR="6792" marT="6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15:40-17:40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792" marR="6792" marT="6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聯合醫院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林乃玉 專科護理師</a:t>
                      </a:r>
                    </a:p>
                  </a:txBody>
                  <a:tcPr marL="6792" marR="6792" marT="6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881984"/>
                  </a:ext>
                </a:extLst>
              </a:tr>
            </a:tbl>
          </a:graphicData>
        </a:graphic>
      </p:graphicFrame>
      <p:pic>
        <p:nvPicPr>
          <p:cNvPr id="4" name="圖片 3">
            <a:extLst>
              <a:ext uri="{FF2B5EF4-FFF2-40B4-BE49-F238E27FC236}">
                <a16:creationId xmlns:a16="http://schemas.microsoft.com/office/drawing/2014/main" id="{74870E32-7425-460C-85AD-9CAB9CC7F3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881" y="5087756"/>
            <a:ext cx="1715511" cy="1715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009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肥皂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肥皂</Template>
  <TotalTime>166</TotalTime>
  <Words>150</Words>
  <Application>Microsoft Office PowerPoint</Application>
  <PresentationFormat>寬螢幕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微軟正黑體</vt:lpstr>
      <vt:lpstr>Garamond</vt:lpstr>
      <vt:lpstr>肥皂</vt:lpstr>
      <vt:lpstr>失智症醫事專業 8 小時訓練課程 (專業人員基礎課程)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失智症照顧服務 20 小時訓練</dc:title>
  <dc:creator>CGMH-Reader</dc:creator>
  <cp:lastModifiedBy>瑋庭 張</cp:lastModifiedBy>
  <cp:revision>15</cp:revision>
  <dcterms:created xsi:type="dcterms:W3CDTF">2021-07-20T02:00:14Z</dcterms:created>
  <dcterms:modified xsi:type="dcterms:W3CDTF">2021-08-23T15:48:53Z</dcterms:modified>
</cp:coreProperties>
</file>